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1" r:id="rId1"/>
  </p:sldMasterIdLst>
  <p:notesMasterIdLst>
    <p:notesMasterId r:id="rId28"/>
  </p:notesMasterIdLst>
  <p:sldIdLst>
    <p:sldId id="287" r:id="rId2"/>
    <p:sldId id="258" r:id="rId3"/>
    <p:sldId id="269" r:id="rId4"/>
    <p:sldId id="257" r:id="rId5"/>
    <p:sldId id="266" r:id="rId6"/>
    <p:sldId id="267" r:id="rId7"/>
    <p:sldId id="260" r:id="rId8"/>
    <p:sldId id="288" r:id="rId9"/>
    <p:sldId id="284" r:id="rId10"/>
    <p:sldId id="271" r:id="rId11"/>
    <p:sldId id="296" r:id="rId12"/>
    <p:sldId id="298" r:id="rId13"/>
    <p:sldId id="277" r:id="rId14"/>
    <p:sldId id="273" r:id="rId15"/>
    <p:sldId id="275" r:id="rId16"/>
    <p:sldId id="276" r:id="rId17"/>
    <p:sldId id="279" r:id="rId18"/>
    <p:sldId id="280" r:id="rId19"/>
    <p:sldId id="281" r:id="rId20"/>
    <p:sldId id="283" r:id="rId21"/>
    <p:sldId id="294" r:id="rId22"/>
    <p:sldId id="295" r:id="rId23"/>
    <p:sldId id="285" r:id="rId24"/>
    <p:sldId id="289" r:id="rId25"/>
    <p:sldId id="291" r:id="rId26"/>
    <p:sldId id="292" r:id="rId27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00"/>
    <a:srgbClr val="DF21A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 autoAdjust="0"/>
    <p:restoredTop sz="87547" autoAdjust="0"/>
  </p:normalViewPr>
  <p:slideViewPr>
    <p:cSldViewPr>
      <p:cViewPr varScale="1">
        <p:scale>
          <a:sx n="57" d="100"/>
          <a:sy n="57" d="100"/>
        </p:scale>
        <p:origin x="-804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2333" y="-8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1/24/2014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BC146-9937-46DD-869A-E4697D98D28C}" type="slidenum">
              <a:rPr lang="en-IN" smtClean="0"/>
              <a:pPr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60832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1/24/2014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1/24/2014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1/24/2014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1/24/2014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en-US" smtClean="0"/>
              <a:pPr/>
              <a:t>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1/24/2014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1/24/2014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n-US" smtClean="0"/>
              <a:pPr/>
              <a:t>1/24/2014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en-US" smtClean="0"/>
              <a:pPr/>
              <a:t>1/24/2014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en-US" smtClean="0"/>
              <a:pPr/>
              <a:t>1/24/2014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1/24/2014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7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606EA6-EFEA-4C30-9264-4F9291A5780D}" type="datetime1">
              <a:rPr lang="en-US" smtClean="0"/>
              <a:pPr/>
              <a:t>1/24/2014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09550"/>
            <a:ext cx="7851648" cy="933450"/>
          </a:xfrm>
        </p:spPr>
        <p:txBody>
          <a:bodyPr>
            <a:normAutofit fontScale="90000"/>
          </a:bodyPr>
          <a:lstStyle/>
          <a:p>
            <a:r>
              <a:rPr lang="en-US" dirty="0"/>
              <a:t>Intercultural </a:t>
            </a:r>
            <a:r>
              <a:rPr lang="en-US" dirty="0" smtClean="0"/>
              <a:t>Communication</a:t>
            </a:r>
            <a:endParaRPr lang="en-US" dirty="0"/>
          </a:p>
        </p:txBody>
      </p:sp>
      <p:pic>
        <p:nvPicPr>
          <p:cNvPr id="5" name="Picture 4" descr="culture_flo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504950"/>
            <a:ext cx="6096000" cy="3083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r>
              <a:rPr lang="en-US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Two trends of Intercultural Communication</a:t>
            </a:r>
            <a:endParaRPr lang="en-US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2114550"/>
            <a:ext cx="3124200" cy="2667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>
              <a:latin typeface="+mj-lt"/>
            </a:endParaRPr>
          </a:p>
          <a:p>
            <a:r>
              <a:rPr lang="en-US" sz="1800" dirty="0" smtClean="0">
                <a:latin typeface="+mj-lt"/>
              </a:rPr>
              <a:t>Globalization</a:t>
            </a:r>
          </a:p>
          <a:p>
            <a:r>
              <a:rPr lang="en-US" sz="1600" dirty="0" smtClean="0"/>
              <a:t>Multicultural Workforce</a:t>
            </a:r>
          </a:p>
          <a:p>
            <a:endParaRPr lang="en-US" sz="1800" dirty="0">
              <a:latin typeface="+mj-lt"/>
            </a:endParaRPr>
          </a:p>
        </p:txBody>
      </p:sp>
      <p:pic>
        <p:nvPicPr>
          <p:cNvPr id="8" name="Picture 7" descr="images_business-gu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702372"/>
            <a:ext cx="5342589" cy="2621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r>
              <a:rPr lang="en-US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GLOBALIZATION</a:t>
            </a:r>
            <a:endParaRPr lang="en-US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2114550"/>
            <a:ext cx="3505200" cy="20574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Globalization refers to the reduction and removal of barriers between national borders in order to facilitate the flow of goods, capital, services and </a:t>
            </a:r>
            <a:r>
              <a:rPr lang="en-US" sz="1600" dirty="0" err="1" smtClean="0"/>
              <a:t>labour</a:t>
            </a:r>
            <a:endParaRPr lang="en-US" sz="1600" dirty="0">
              <a:latin typeface="+mj-lt"/>
            </a:endParaRPr>
          </a:p>
        </p:txBody>
      </p:sp>
      <p:pic>
        <p:nvPicPr>
          <p:cNvPr id="8" name="Picture 7" descr="images_business-gu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04950"/>
            <a:ext cx="3928056" cy="2621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r>
              <a:rPr lang="en-US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MULTICULTURAL WORKFORCE	</a:t>
            </a:r>
            <a:endParaRPr lang="en-US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2114550"/>
            <a:ext cx="3505200" cy="20574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The phrase "multicultural workforce" refers to the changing age, gender, ethnicity, physical ability, and race,  of employees across all types and places of work </a:t>
            </a:r>
            <a:endParaRPr lang="en-US" sz="1600" dirty="0">
              <a:latin typeface="+mj-lt"/>
            </a:endParaRPr>
          </a:p>
        </p:txBody>
      </p:sp>
      <p:pic>
        <p:nvPicPr>
          <p:cNvPr id="8" name="Picture 7" descr="images_business-gu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09490"/>
            <a:ext cx="3928056" cy="2612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r>
              <a:rPr lang="en-US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Impact of Globalization- business sector</a:t>
            </a:r>
            <a:endParaRPr lang="en-US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943100"/>
            <a:ext cx="3733800" cy="222885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+mj-lt"/>
              </a:rPr>
              <a:t>e.g.,   Import and Export of food, electronic goods,  etc. to other countries. </a:t>
            </a:r>
          </a:p>
          <a:p>
            <a:r>
              <a:rPr lang="en-US" sz="1800" dirty="0" smtClean="0">
                <a:latin typeface="+mj-lt"/>
              </a:rPr>
              <a:t>Building a business friendly environment with other nations.</a:t>
            </a:r>
          </a:p>
          <a:p>
            <a:pPr>
              <a:buNone/>
            </a:pPr>
            <a:endParaRPr lang="en-US" sz="1800" dirty="0">
              <a:latin typeface="+mj-lt"/>
            </a:endParaRPr>
          </a:p>
        </p:txBody>
      </p:sp>
      <p:pic>
        <p:nvPicPr>
          <p:cNvPr id="4" name="Picture 3" descr="exports-march-story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809750"/>
            <a:ext cx="428244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Impact of Globalization-Advancement in Film Industry</a:t>
            </a:r>
            <a:endParaRPr lang="en-US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657350"/>
            <a:ext cx="4191000" cy="32004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+mj-lt"/>
              </a:rPr>
              <a:t>Spreading of multiculturalism,  collaborations </a:t>
            </a:r>
          </a:p>
          <a:p>
            <a:r>
              <a:rPr lang="en-US" sz="1800" u="sng" dirty="0" smtClean="0">
                <a:latin typeface="+mj-lt"/>
              </a:rPr>
              <a:t>For example: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Endhiran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Flim</a:t>
            </a:r>
            <a:r>
              <a:rPr lang="en-US" sz="1800" dirty="0" smtClean="0">
                <a:latin typeface="+mj-lt"/>
              </a:rPr>
              <a:t> was persuaded by </a:t>
            </a:r>
            <a:r>
              <a:rPr lang="en-US" sz="1800" dirty="0" err="1" smtClean="0">
                <a:latin typeface="Cambria" pitchFamily="18" charset="0"/>
                <a:ea typeface="Verdana" pitchFamily="34" charset="0"/>
                <a:cs typeface="Verdana" pitchFamily="34" charset="0"/>
              </a:rPr>
              <a:t>animatronic</a:t>
            </a:r>
            <a:r>
              <a:rPr lang="en-US" sz="1800" dirty="0" smtClean="0">
                <a:latin typeface="Cambria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smtClean="0">
                <a:latin typeface="+mj-lt"/>
              </a:rPr>
              <a:t>technicians from other countries also.</a:t>
            </a:r>
          </a:p>
          <a:p>
            <a:endParaRPr lang="en-US" sz="1800" dirty="0">
              <a:latin typeface="+mj-lt"/>
            </a:endParaRPr>
          </a:p>
        </p:txBody>
      </p:sp>
      <p:pic>
        <p:nvPicPr>
          <p:cNvPr id="6" name="Picture 5" descr="harry-potter-and-the-deathly-hallow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9951" y="1525433"/>
            <a:ext cx="3951598" cy="3256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Increase in international travel and tourism</a:t>
            </a:r>
            <a:endParaRPr lang="en-US" sz="2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2038350"/>
            <a:ext cx="4114800" cy="26670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+mj-lt"/>
              </a:rPr>
              <a:t>Greater international travel and tourism.  </a:t>
            </a:r>
          </a:p>
          <a:p>
            <a:endParaRPr lang="en-US" sz="1800" dirty="0" smtClean="0">
              <a:latin typeface="+mj-lt"/>
            </a:endParaRPr>
          </a:p>
          <a:p>
            <a:r>
              <a:rPr lang="en-US" sz="1800" dirty="0" smtClean="0">
                <a:latin typeface="+mj-lt"/>
              </a:rPr>
              <a:t>For example: In 2008, there were over 922 million international tourist arrivals, with a growth of 1.9% as compared to 2007.</a:t>
            </a:r>
            <a:endParaRPr lang="en-US" sz="1800" dirty="0">
              <a:latin typeface="+mj-lt"/>
            </a:endParaRPr>
          </a:p>
        </p:txBody>
      </p:sp>
      <p:pic>
        <p:nvPicPr>
          <p:cNvPr id="6" name="Picture 5" descr="harry-potter-and-the-deathly-hallow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0677" y="1787100"/>
            <a:ext cx="4070146" cy="2539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209550"/>
            <a:ext cx="8077200" cy="666750"/>
          </a:xfrm>
        </p:spPr>
        <p:txBody>
          <a:bodyPr anchor="b">
            <a:normAutofit/>
          </a:bodyPr>
          <a:lstStyle>
            <a:extLst/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Worldwide sporting events</a:t>
            </a:r>
            <a:endParaRPr lang="en-US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733550"/>
            <a:ext cx="3429000" cy="29718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+mj-lt"/>
              </a:rPr>
              <a:t>Worldwide sporting events such as FIFA World Cup , ICC world cup and the Olympic Games.</a:t>
            </a:r>
            <a:endParaRPr lang="en-US" sz="1800" dirty="0">
              <a:latin typeface="+mj-lt"/>
            </a:endParaRPr>
          </a:p>
        </p:txBody>
      </p:sp>
      <p:pic>
        <p:nvPicPr>
          <p:cNvPr id="4" name="Picture 3" descr="exports-march-story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9053" y="1295400"/>
            <a:ext cx="2664947" cy="3790950"/>
          </a:xfrm>
          <a:prstGeom prst="rect">
            <a:avLst/>
          </a:prstGeom>
        </p:spPr>
      </p:pic>
      <p:pic>
        <p:nvPicPr>
          <p:cNvPr id="6" name="Picture 5" descr="olympics-ebu_1125407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1276350"/>
            <a:ext cx="2895600" cy="1806603"/>
          </a:xfrm>
          <a:prstGeom prst="rect">
            <a:avLst/>
          </a:prstGeom>
        </p:spPr>
      </p:pic>
      <p:pic>
        <p:nvPicPr>
          <p:cNvPr id="7" name="Picture 6" descr="Australia+v+Japan+2010+FIFA+World+Cup+Asian+jG0l7_UThXq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3105150"/>
            <a:ext cx="2895600" cy="1936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Multicultural workforce</a:t>
            </a:r>
            <a:endParaRPr lang="en-IN" sz="2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621491"/>
            <a:ext cx="6196405" cy="270285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Social backgrounds</a:t>
            </a:r>
          </a:p>
          <a:p>
            <a:r>
              <a:rPr lang="en-US" dirty="0" smtClean="0"/>
              <a:t>Cultures</a:t>
            </a:r>
          </a:p>
          <a:p>
            <a:r>
              <a:rPr lang="en-US" dirty="0" smtClean="0"/>
              <a:t>Racial backgrounds</a:t>
            </a:r>
          </a:p>
          <a:p>
            <a:r>
              <a:rPr lang="en-US" dirty="0" smtClean="0"/>
              <a:t>Gender</a:t>
            </a:r>
          </a:p>
          <a:p>
            <a:r>
              <a:rPr lang="en-US" dirty="0" smtClean="0"/>
              <a:t>Age</a:t>
            </a:r>
          </a:p>
          <a:p>
            <a:r>
              <a:rPr lang="en-US" dirty="0" smtClean="0"/>
              <a:t>Regions</a:t>
            </a:r>
          </a:p>
          <a:p>
            <a:r>
              <a:rPr lang="en-US" dirty="0" smtClean="0"/>
              <a:t>Religion</a:t>
            </a:r>
            <a:endParaRPr lang="en-I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91630"/>
            <a:ext cx="3096344" cy="280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58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Need for managing</a:t>
            </a:r>
            <a:endParaRPr lang="en-IN" sz="2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09750"/>
            <a:ext cx="6196405" cy="270285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Staff retention-less recruitment costs</a:t>
            </a:r>
          </a:p>
          <a:p>
            <a:r>
              <a:rPr lang="en-US" sz="1800" dirty="0" smtClean="0"/>
              <a:t>Working together – more productivity</a:t>
            </a:r>
          </a:p>
          <a:p>
            <a:r>
              <a:rPr lang="en-US" sz="1800" dirty="0" smtClean="0"/>
              <a:t>Resolving Conflicts</a:t>
            </a:r>
          </a:p>
          <a:p>
            <a:r>
              <a:rPr lang="en-US" sz="1800" dirty="0" smtClean="0"/>
              <a:t>Team Management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971550"/>
            <a:ext cx="425868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800600" y="409575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r>
              <a:rPr lang="en-US" sz="1600" i="1" dirty="0" smtClean="0"/>
              <a:t>A workforce where people communicate effectively is more productive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8418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2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DO’S OF INTERCULTURAL COMMUNICATION</a:t>
            </a:r>
            <a:endParaRPr lang="en-IN" sz="2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3550"/>
            <a:ext cx="6196405" cy="2702859"/>
          </a:xfrm>
        </p:spPr>
        <p:txBody>
          <a:bodyPr>
            <a:noAutofit/>
          </a:bodyPr>
          <a:lstStyle/>
          <a:p>
            <a:r>
              <a:rPr lang="en-US" sz="1800" dirty="0" smtClean="0"/>
              <a:t>Avoid Assumptions, jokes which are misunderstood</a:t>
            </a:r>
          </a:p>
          <a:p>
            <a:r>
              <a:rPr lang="en-US" sz="1800" dirty="0" smtClean="0"/>
              <a:t>Use symbols, diagrams and pictures.</a:t>
            </a:r>
          </a:p>
          <a:p>
            <a:r>
              <a:rPr lang="en-US" sz="1800" dirty="0" smtClean="0"/>
              <a:t> Avoid using slang and idioms, choosing words that will convey only the most specific </a:t>
            </a:r>
            <a:r>
              <a:rPr lang="en-US" sz="1800" i="1" dirty="0" smtClean="0"/>
              <a:t>denotative</a:t>
            </a:r>
            <a:r>
              <a:rPr lang="en-US" sz="1800" dirty="0" smtClean="0"/>
              <a:t> meaning;</a:t>
            </a:r>
          </a:p>
          <a:p>
            <a:r>
              <a:rPr lang="en-US" sz="1800" dirty="0" smtClean="0"/>
              <a:t>Investigate their culture's perception </a:t>
            </a:r>
          </a:p>
          <a:p>
            <a:r>
              <a:rPr lang="en-US" sz="1800" dirty="0" smtClean="0"/>
              <a:t>Take cultural and local differences into account. </a:t>
            </a:r>
          </a:p>
          <a:p>
            <a:r>
              <a:rPr lang="en-US" sz="1800" dirty="0" smtClean="0"/>
              <a:t> Say what you do and do what you say. Make sure that your communication is line with the audience; use understandable language.</a:t>
            </a:r>
          </a:p>
          <a:p>
            <a:r>
              <a:rPr lang="en-US" sz="1800" dirty="0" smtClean="0"/>
              <a:t>Find out what cultural factors</a:t>
            </a:r>
            <a:endParaRPr lang="en-IN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28418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005840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Introduction to Culture</a:t>
            </a:r>
            <a:endParaRPr lang="en-US" sz="2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504950"/>
            <a:ext cx="792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+mj-lt"/>
              </a:rPr>
              <a:t>Why do cultures differ? :</a:t>
            </a:r>
          </a:p>
          <a:p>
            <a:pPr algn="just"/>
            <a:endParaRPr lang="en-US" dirty="0" smtClean="0">
              <a:latin typeface="+mj-lt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n-US" dirty="0" smtClean="0">
                <a:latin typeface="+mj-lt"/>
              </a:rPr>
              <a:t>History 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Educational Backgrounds</a:t>
            </a:r>
            <a:endParaRPr lang="en-US" dirty="0" smtClean="0">
              <a:latin typeface="+mj-lt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n-US" dirty="0" smtClean="0">
                <a:latin typeface="+mj-lt"/>
              </a:rPr>
              <a:t>Social backgrounds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600" dirty="0" smtClean="0"/>
              <a:t>Ethnic</a:t>
            </a:r>
            <a:endParaRPr lang="en-US" sz="1600" dirty="0" smtClean="0">
              <a:latin typeface="+mj-lt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n-US" dirty="0" smtClean="0">
                <a:latin typeface="+mj-lt"/>
              </a:rPr>
              <a:t>Religion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dirty="0" smtClean="0">
                <a:latin typeface="+mj-lt"/>
              </a:rPr>
              <a:t>Ecology 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dirty="0" smtClean="0">
                <a:latin typeface="+mj-lt"/>
              </a:rPr>
              <a:t>Technology </a:t>
            </a:r>
          </a:p>
          <a:p>
            <a:pPr lvl="0" algn="just"/>
            <a:r>
              <a:rPr lang="en-US" dirty="0" smtClean="0">
                <a:latin typeface="+mj-lt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42950"/>
            <a:ext cx="8686800" cy="672084"/>
          </a:xfrm>
        </p:spPr>
        <p:txBody>
          <a:bodyPr>
            <a:normAutofit/>
          </a:bodyPr>
          <a:lstStyle/>
          <a:p>
            <a:pPr algn="l"/>
            <a:r>
              <a:rPr lang="en-IN" sz="2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DONT’S OF INTERCULTURAL COMMUNICATION</a:t>
            </a:r>
            <a:endParaRPr lang="en-IN" sz="2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33550"/>
            <a:ext cx="5410200" cy="2702859"/>
          </a:xfrm>
        </p:spPr>
        <p:txBody>
          <a:bodyPr>
            <a:noAutofit/>
          </a:bodyPr>
          <a:lstStyle/>
          <a:p>
            <a:r>
              <a:rPr lang="en-US" sz="1800" dirty="0" smtClean="0"/>
              <a:t>Using the same approach world-wide. </a:t>
            </a:r>
          </a:p>
          <a:p>
            <a:r>
              <a:rPr lang="en-US" sz="1800" dirty="0" smtClean="0"/>
              <a:t>Considering traditional knowledge and practices as ‘backward’. </a:t>
            </a:r>
          </a:p>
          <a:p>
            <a:r>
              <a:rPr lang="en-US" sz="1800" dirty="0" smtClean="0"/>
              <a:t>Letting cultural differences become a source of conflict that hinder the process or work.  </a:t>
            </a:r>
          </a:p>
          <a:p>
            <a:r>
              <a:rPr lang="en-US" sz="1800" dirty="0" smtClean="0"/>
              <a:t>Fail to ignore culturally-dependent enabling and counteracting forces. </a:t>
            </a:r>
          </a:p>
          <a:p>
            <a:r>
              <a:rPr lang="en-US" sz="1800" dirty="0" smtClean="0"/>
              <a:t>Fail to take language barriers into account.</a:t>
            </a:r>
          </a:p>
          <a:p>
            <a:endParaRPr lang="en-IN" sz="1800" dirty="0" smtClean="0"/>
          </a:p>
        </p:txBody>
      </p:sp>
      <p:pic>
        <p:nvPicPr>
          <p:cNvPr id="4" name="Picture 3" descr="business-people-conflict-thumb178206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733550"/>
            <a:ext cx="3962400" cy="265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18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534400" cy="819150"/>
          </a:xfrm>
        </p:spPr>
        <p:txBody>
          <a:bodyPr anchor="b">
            <a:normAutofit fontScale="90000"/>
          </a:bodyPr>
          <a:lstStyle>
            <a:extLst/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DON’T’S OF INTERCULTURAL COMMUNICATION</a:t>
            </a:r>
            <a:endParaRPr lang="en-US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body" idx="2"/>
          </p:nvPr>
        </p:nvSpPr>
        <p:spPr>
          <a:xfrm>
            <a:off x="609600" y="1276350"/>
            <a:ext cx="2743200" cy="2667000"/>
          </a:xfrm>
        </p:spPr>
        <p:txBody>
          <a:bodyPr>
            <a:normAutofit/>
          </a:bodyPr>
          <a:lstStyle>
            <a:extLst/>
          </a:lstStyle>
          <a:p>
            <a:r>
              <a:rPr lang="en-US" sz="1600" b="1" u="sng" dirty="0" smtClean="0"/>
              <a:t>For example:</a:t>
            </a:r>
          </a:p>
          <a:p>
            <a:r>
              <a:rPr lang="en-US" sz="1600" b="1" dirty="0" smtClean="0"/>
              <a:t>-North Americans</a:t>
            </a:r>
            <a:r>
              <a:rPr lang="en-US" sz="1600" dirty="0" smtClean="0"/>
              <a:t> view direct eye contact as a sign of honesty</a:t>
            </a:r>
          </a:p>
          <a:p>
            <a:r>
              <a:rPr lang="en-US" sz="1600" b="1" dirty="0" smtClean="0"/>
              <a:t>-Asians</a:t>
            </a:r>
            <a:r>
              <a:rPr lang="en-US" sz="1600" dirty="0" smtClean="0"/>
              <a:t> view direct eye contact as a form of disrespect</a:t>
            </a:r>
            <a:endParaRPr lang="en-US" sz="1600" dirty="0"/>
          </a:p>
        </p:txBody>
      </p:sp>
      <p:pic>
        <p:nvPicPr>
          <p:cNvPr id="5" name="Picture 4" descr="hu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1352550"/>
            <a:ext cx="43434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534400" cy="819150"/>
          </a:xfrm>
        </p:spPr>
        <p:txBody>
          <a:bodyPr anchor="b">
            <a:normAutofit fontScale="90000"/>
          </a:bodyPr>
          <a:lstStyle>
            <a:extLst/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DON’T’S OF INTERCULTURAL COMMUNICATION</a:t>
            </a:r>
            <a:endParaRPr lang="en-US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body" idx="2"/>
          </p:nvPr>
        </p:nvSpPr>
        <p:spPr>
          <a:xfrm>
            <a:off x="609600" y="1276350"/>
            <a:ext cx="2743200" cy="2667000"/>
          </a:xfrm>
        </p:spPr>
        <p:txBody>
          <a:bodyPr>
            <a:normAutofit/>
          </a:bodyPr>
          <a:lstStyle>
            <a:extLst/>
          </a:lstStyle>
          <a:p>
            <a:r>
              <a:rPr lang="en-US" sz="1600" dirty="0" smtClean="0"/>
              <a:t>The thumbs up sign in America and most of Europe means that something is good, or that you approve. This sign is considered rude in many Asian and Islamic countries.</a:t>
            </a:r>
          </a:p>
        </p:txBody>
      </p:sp>
      <p:pic>
        <p:nvPicPr>
          <p:cNvPr id="6" name="Picture 5" descr="thun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1123950"/>
            <a:ext cx="1676400" cy="1676400"/>
          </a:xfrm>
          <a:prstGeom prst="rect">
            <a:avLst/>
          </a:prstGeom>
        </p:spPr>
      </p:pic>
      <p:pic>
        <p:nvPicPr>
          <p:cNvPr id="7" name="Picture 6" descr="st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3105150"/>
            <a:ext cx="1676400" cy="167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1200" y="325755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Raising your hand up means stop in America or England. In some Asian countries this gesture is used when asking for permission to speak.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42950"/>
            <a:ext cx="8686800" cy="672084"/>
          </a:xfrm>
        </p:spPr>
        <p:txBody>
          <a:bodyPr>
            <a:normAutofit fontScale="90000"/>
          </a:bodyPr>
          <a:lstStyle/>
          <a:p>
            <a:r>
              <a:rPr lang="en-IN" sz="2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DIFFERENT DINING ETIQUETTES OF DIFFERENT CULTURES</a:t>
            </a:r>
            <a:endParaRPr lang="en-IN" sz="2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3550"/>
            <a:ext cx="6196405" cy="2702859"/>
          </a:xfrm>
        </p:spPr>
        <p:txBody>
          <a:bodyPr>
            <a:noAutofit/>
          </a:bodyPr>
          <a:lstStyle/>
          <a:p>
            <a:r>
              <a:rPr lang="en-US" sz="1800" dirty="0" smtClean="0"/>
              <a:t>Seating</a:t>
            </a:r>
          </a:p>
          <a:p>
            <a:r>
              <a:rPr lang="en-US" sz="1800" dirty="0" smtClean="0"/>
              <a:t>Eating</a:t>
            </a:r>
          </a:p>
          <a:p>
            <a:r>
              <a:rPr lang="en-US" sz="1800" dirty="0" smtClean="0"/>
              <a:t>Home/restaurant</a:t>
            </a:r>
          </a:p>
          <a:p>
            <a:r>
              <a:rPr lang="en-US" sz="1800" dirty="0" smtClean="0"/>
              <a:t>The food </a:t>
            </a:r>
          </a:p>
          <a:p>
            <a:r>
              <a:rPr lang="en-US" sz="1800" dirty="0" smtClean="0"/>
              <a:t>Conversation </a:t>
            </a:r>
          </a:p>
          <a:p>
            <a:r>
              <a:rPr lang="en-US" sz="1800" dirty="0" smtClean="0"/>
              <a:t>Body language </a:t>
            </a:r>
            <a:endParaRPr lang="en-IN" sz="1800" dirty="0" smtClean="0"/>
          </a:p>
        </p:txBody>
      </p:sp>
      <p:pic>
        <p:nvPicPr>
          <p:cNvPr id="5" name="Picture 4" descr="08jmar.5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733550"/>
            <a:ext cx="6183644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18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4350"/>
            <a:ext cx="8686800" cy="672084"/>
          </a:xfrm>
        </p:spPr>
        <p:txBody>
          <a:bodyPr>
            <a:normAutofit fontScale="90000"/>
          </a:bodyPr>
          <a:lstStyle/>
          <a:p>
            <a:r>
              <a:rPr lang="en-IN" sz="2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FORMAL ARRANGEMENT     CHOPSTICKS IN CHINA</a:t>
            </a:r>
            <a:endParaRPr lang="en-IN" sz="2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4" descr="08jmar.5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76350"/>
            <a:ext cx="4675418" cy="3711847"/>
          </a:xfrm>
          <a:prstGeom prst="rect">
            <a:avLst/>
          </a:prstGeom>
        </p:spPr>
      </p:pic>
      <p:pic>
        <p:nvPicPr>
          <p:cNvPr id="6" name="Picture 5" descr="Deer Valley-20110320-001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1276350"/>
            <a:ext cx="3962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18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Prakash\Desktop\Scunthorpe2United5.ashx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900" y="505799"/>
            <a:ext cx="8458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Diversity is a challenge as well as an opportunity which can have  positive as well as negative influence.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Acknowledging, understanding, accepting, valuing and celebrating the differences among people to create equal employment opportunities.   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0"/>
            <a:ext cx="327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>
              <a:solidFill>
                <a:schemeClr val="bg1"/>
              </a:solidFill>
            </a:endParaRPr>
          </a:p>
          <a:p>
            <a:endParaRPr lang="en-IN" sz="6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514350"/>
            <a:ext cx="4114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  <a:endParaRPr lang="en-US" sz="23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355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1" y="2114550"/>
            <a:ext cx="6965245" cy="901864"/>
          </a:xfrm>
        </p:spPr>
        <p:txBody>
          <a:bodyPr/>
          <a:lstStyle/>
          <a:p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Thank You</a:t>
            </a:r>
            <a:endParaRPr lang="en-IN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61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67200" y="4204184"/>
            <a:ext cx="5334000" cy="65356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Various cultures in India</a:t>
            </a:r>
            <a:endParaRPr lang="en-US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j0178459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7442" b="7442"/>
          <a:stretch>
            <a:fillRect/>
          </a:stretch>
        </p:blipFill>
        <p:spPr>
          <a:xfrm rot="554948">
            <a:off x="3135713" y="624567"/>
            <a:ext cx="5441543" cy="3427977"/>
          </a:xfr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InterculturalCommunication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953000" y="1581150"/>
            <a:ext cx="3200400" cy="2971800"/>
          </a:xfrm>
        </p:spPr>
      </p:pic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228600" y="1809750"/>
            <a:ext cx="480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+mj-lt"/>
              </a:rPr>
              <a:t>What is Intercultural Communication ?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+mj-lt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+mj-lt"/>
              </a:rPr>
              <a:t>Importance of Intercultural Communication.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+mj-lt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+mj-lt"/>
              </a:rPr>
              <a:t>Do’s and </a:t>
            </a:r>
            <a:r>
              <a:rPr lang="en-US" dirty="0" err="1" smtClean="0">
                <a:latin typeface="+mj-lt"/>
              </a:rPr>
              <a:t>Dont’s</a:t>
            </a:r>
            <a:r>
              <a:rPr lang="en-US" dirty="0" smtClean="0">
                <a:latin typeface="+mj-lt"/>
              </a:rPr>
              <a:t> of Intercultural Communication.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+mj-lt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+mj-lt"/>
              </a:rPr>
              <a:t>Dining Etiquettes of Different cultures.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+mj-lt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+mj-lt"/>
              </a:rPr>
              <a:t>Conclusion.</a:t>
            </a:r>
            <a:endParaRPr lang="en-US" dirty="0">
              <a:latin typeface="+mj-lt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Today’s presentation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81000" y="0"/>
            <a:ext cx="8153400" cy="1005840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Types of Cultural Communication</a:t>
            </a:r>
            <a:endParaRPr lang="en-US" sz="2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" y="3257550"/>
            <a:ext cx="31242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657350"/>
            <a:ext cx="792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 Cross cultural communication</a:t>
            </a:r>
          </a:p>
          <a:p>
            <a:pPr lvl="0">
              <a:buFont typeface="Wingdings" pitchFamily="2" charset="2"/>
              <a:buChar char="§"/>
            </a:pPr>
            <a:endParaRPr lang="en-US" dirty="0" smtClean="0">
              <a:latin typeface="+mj-lt"/>
            </a:endParaRPr>
          </a:p>
          <a:p>
            <a:pPr lvl="0"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 International communication</a:t>
            </a:r>
          </a:p>
          <a:p>
            <a:pPr lvl="0">
              <a:buFont typeface="Wingdings" pitchFamily="2" charset="2"/>
              <a:buChar char="§"/>
            </a:pPr>
            <a:endParaRPr lang="en-US" dirty="0" smtClean="0">
              <a:latin typeface="+mj-lt"/>
            </a:endParaRPr>
          </a:p>
          <a:p>
            <a:pPr lvl="0"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Multicultural communication</a:t>
            </a:r>
          </a:p>
          <a:p>
            <a:pPr lvl="0">
              <a:buFont typeface="Wingdings" pitchFamily="2" charset="2"/>
              <a:buChar char="§"/>
            </a:pPr>
            <a:endParaRPr lang="en-US" b="1" u="sng" dirty="0" smtClean="0">
              <a:latin typeface="+mj-lt"/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3" action="ppaction://hlinksldjump"/>
              </a:rPr>
              <a:t> Intercultural communication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81000" y="0"/>
            <a:ext cx="8153400" cy="1005840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is Intercultural Communication?	</a:t>
            </a:r>
            <a:endParaRPr lang="en-US" sz="2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581150"/>
            <a:ext cx="434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+mj-lt"/>
              </a:rPr>
              <a:t> Intercultural communication refers to the effective communication between people/ workers/ clients of different cultural background. It also includes managing thought patterns and non verbal communication.</a:t>
            </a:r>
          </a:p>
          <a:p>
            <a:pPr algn="just"/>
            <a:endParaRPr lang="en-US" dirty="0">
              <a:latin typeface="+mj-lt"/>
            </a:endParaRPr>
          </a:p>
        </p:txBody>
      </p:sp>
      <p:pic>
        <p:nvPicPr>
          <p:cNvPr id="9" name="Picture 8" descr="intercultural_com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581150"/>
            <a:ext cx="4462163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Examples for Cultural differences</a:t>
            </a:r>
            <a:endParaRPr lang="en-US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body" idx="2"/>
          </p:nvPr>
        </p:nvSpPr>
        <p:spPr>
          <a:xfrm>
            <a:off x="609600" y="1504950"/>
            <a:ext cx="2209800" cy="3067050"/>
          </a:xfrm>
        </p:spPr>
        <p:txBody>
          <a:bodyPr>
            <a:normAutofit/>
          </a:bodyPr>
          <a:lstStyle>
            <a:extLst/>
          </a:lstStyle>
          <a:p>
            <a:endParaRPr lang="en-US" sz="1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8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n-US" sz="1800" dirty="0" smtClean="0">
                <a:latin typeface="+mj-lt"/>
                <a:ea typeface="Verdana" pitchFamily="34" charset="0"/>
                <a:cs typeface="Verdana" pitchFamily="34" charset="0"/>
              </a:rPr>
              <a:t>Arabic language is written from right to left and almost all other languages are written from left to right</a:t>
            </a:r>
            <a:endParaRPr lang="en-US" sz="18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Content Placeholder 6" descr="arabic-calligraph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038600" y="1504950"/>
            <a:ext cx="3810000" cy="28498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Examples for Cultural differences</a:t>
            </a:r>
            <a:endParaRPr lang="en-US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body" idx="2"/>
          </p:nvPr>
        </p:nvSpPr>
        <p:spPr>
          <a:xfrm>
            <a:off x="609600" y="1504950"/>
            <a:ext cx="2209800" cy="3067050"/>
          </a:xfrm>
        </p:spPr>
        <p:txBody>
          <a:bodyPr>
            <a:normAutofit/>
          </a:bodyPr>
          <a:lstStyle>
            <a:extLst/>
          </a:lstStyle>
          <a:p>
            <a:endParaRPr lang="en-US" sz="1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8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n-US" sz="1800" dirty="0" smtClean="0">
                <a:latin typeface="+mj-lt"/>
                <a:ea typeface="Verdana" pitchFamily="34" charset="0"/>
                <a:cs typeface="Verdana" pitchFamily="34" charset="0"/>
              </a:rPr>
              <a:t>In America, people shake hands ,and even hug each other. But in India  we just join hands to say </a:t>
            </a:r>
            <a:r>
              <a:rPr lang="en-US" sz="1800" dirty="0" err="1" smtClean="0">
                <a:latin typeface="+mj-lt"/>
                <a:ea typeface="Verdana" pitchFamily="34" charset="0"/>
                <a:cs typeface="Verdana" pitchFamily="34" charset="0"/>
              </a:rPr>
              <a:t>namaskar</a:t>
            </a:r>
            <a:r>
              <a:rPr lang="en-US" sz="1800" dirty="0" smtClean="0">
                <a:latin typeface="+mj-lt"/>
                <a:ea typeface="Verdana" pitchFamily="34" charset="0"/>
                <a:cs typeface="Verdana" pitchFamily="34" charset="0"/>
              </a:rPr>
              <a:t>. </a:t>
            </a:r>
            <a:endParaRPr lang="en-US" sz="1800" b="1" dirty="0" smtClean="0"/>
          </a:p>
        </p:txBody>
      </p:sp>
      <p:pic>
        <p:nvPicPr>
          <p:cNvPr id="7" name="Content Placeholder 6" descr="arabic-calligraph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791200" y="1352550"/>
            <a:ext cx="3023810" cy="2666999"/>
          </a:xfrm>
        </p:spPr>
      </p:pic>
      <p:pic>
        <p:nvPicPr>
          <p:cNvPr id="5" name="Picture 4" descr="hu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1504950"/>
            <a:ext cx="22860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Need for Intercultural Communication</a:t>
            </a:r>
            <a:endParaRPr lang="en-US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962150"/>
            <a:ext cx="5410200" cy="27432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+mj-lt"/>
              </a:rPr>
              <a:t>Success of any International business </a:t>
            </a:r>
          </a:p>
          <a:p>
            <a:r>
              <a:rPr lang="en-US" sz="1800" dirty="0" smtClean="0">
                <a:latin typeface="+mj-lt"/>
              </a:rPr>
              <a:t>Allows workers from different cultures to work together as a group.</a:t>
            </a:r>
          </a:p>
          <a:p>
            <a:r>
              <a:rPr lang="en-US" sz="1800" dirty="0" smtClean="0">
                <a:latin typeface="+mj-lt"/>
              </a:rPr>
              <a:t>Worldwide </a:t>
            </a:r>
            <a:r>
              <a:rPr lang="en-US" sz="1600" dirty="0" smtClean="0"/>
              <a:t>marketing campaign</a:t>
            </a:r>
            <a:r>
              <a:rPr lang="en-US" sz="1800" dirty="0" smtClean="0"/>
              <a:t>.</a:t>
            </a:r>
            <a:endParaRPr lang="en-US" sz="1800" dirty="0" smtClean="0">
              <a:latin typeface="+mj-lt"/>
            </a:endParaRPr>
          </a:p>
          <a:p>
            <a:r>
              <a:rPr lang="en-US" sz="1800" dirty="0" smtClean="0">
                <a:latin typeface="+mj-lt"/>
              </a:rPr>
              <a:t>An increase in international Business.</a:t>
            </a:r>
            <a:endParaRPr lang="en-US" sz="1800" dirty="0">
              <a:latin typeface="+mj-lt"/>
            </a:endParaRPr>
          </a:p>
        </p:txBody>
      </p:sp>
      <p:pic>
        <p:nvPicPr>
          <p:cNvPr id="8" name="Picture 7" descr="images_business-gu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1657350"/>
            <a:ext cx="2980389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678</Words>
  <Application>Microsoft Office PowerPoint</Application>
  <PresentationFormat>Экран (16:9)</PresentationFormat>
  <Paragraphs>137</Paragraphs>
  <Slides>26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Flow</vt:lpstr>
      <vt:lpstr>Intercultural Communication</vt:lpstr>
      <vt:lpstr>Introduction to Culture</vt:lpstr>
      <vt:lpstr>Various cultures in India</vt:lpstr>
      <vt:lpstr>Today’s presentation</vt:lpstr>
      <vt:lpstr>Types of Cultural Communication</vt:lpstr>
      <vt:lpstr>What is Intercultural Communication? </vt:lpstr>
      <vt:lpstr>Examples for Cultural differences</vt:lpstr>
      <vt:lpstr>Examples for Cultural differences</vt:lpstr>
      <vt:lpstr>Need for Intercultural Communication</vt:lpstr>
      <vt:lpstr>Two trends of Intercultural Communication</vt:lpstr>
      <vt:lpstr>GLOBALIZATION</vt:lpstr>
      <vt:lpstr>MULTICULTURAL WORKFORCE </vt:lpstr>
      <vt:lpstr>Impact of Globalization- business sector</vt:lpstr>
      <vt:lpstr>Impact of Globalization-Advancement in Film Industry</vt:lpstr>
      <vt:lpstr>Increase in international travel and tourism</vt:lpstr>
      <vt:lpstr>Worldwide sporting events</vt:lpstr>
      <vt:lpstr>Multicultural workforce</vt:lpstr>
      <vt:lpstr>Need for managing</vt:lpstr>
      <vt:lpstr>DO’S OF INTERCULTURAL COMMUNICATION</vt:lpstr>
      <vt:lpstr>DONT’S OF INTERCULTURAL COMMUNICATION</vt:lpstr>
      <vt:lpstr>DON’T’S OF INTERCULTURAL COMMUNICATION</vt:lpstr>
      <vt:lpstr>DON’T’S OF INTERCULTURAL COMMUNICATION</vt:lpstr>
      <vt:lpstr>DIFFERENT DINING ETIQUETTES OF DIFFERENT CULTURES</vt:lpstr>
      <vt:lpstr>FORMAL ARRANGEMENT     CHOPSTICKS IN CHINA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2011-03-28T15:27:34Z</dcterms:created>
  <dcterms:modified xsi:type="dcterms:W3CDTF">2014-01-24T16:05:59Z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